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7" r:id="rId4"/>
    <p:sldId id="259" r:id="rId5"/>
    <p:sldId id="288" r:id="rId6"/>
    <p:sldId id="260" r:id="rId7"/>
    <p:sldId id="261" r:id="rId8"/>
    <p:sldId id="262" r:id="rId9"/>
    <p:sldId id="289" r:id="rId10"/>
    <p:sldId id="294" r:id="rId11"/>
    <p:sldId id="293" r:id="rId12"/>
    <p:sldId id="292" r:id="rId13"/>
    <p:sldId id="291" r:id="rId14"/>
    <p:sldId id="290" r:id="rId15"/>
    <p:sldId id="263" r:id="rId16"/>
    <p:sldId id="264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0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4632E-5CD2-4211-B61E-98E311ECFB5E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A545718-8935-4845-9F4F-0CF047444BA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Wealth Management Platform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5A87F-F4FA-454E-B743-0BF6CB5642A9}" type="parTrans" cxnId="{1FE93F16-8C88-49AA-8FC7-9E1242044AA9}">
      <dgm:prSet/>
      <dgm:spPr/>
      <dgm:t>
        <a:bodyPr/>
        <a:lstStyle/>
        <a:p>
          <a:endParaRPr lang="en-US"/>
        </a:p>
      </dgm:t>
    </dgm:pt>
    <dgm:pt modelId="{C3A73060-DAF0-4002-8071-7EDEDD765767}" type="sibTrans" cxnId="{1FE93F16-8C88-49AA-8FC7-9E1242044AA9}">
      <dgm:prSet/>
      <dgm:spPr/>
      <dgm:t>
        <a:bodyPr/>
        <a:lstStyle/>
        <a:p>
          <a:endParaRPr lang="en-US"/>
        </a:p>
      </dgm:t>
    </dgm:pt>
    <dgm:pt modelId="{54B5BDE0-4186-4EFA-8ABE-96C6A33E7FB5}">
      <dgm:prSet phldrT="[Text]" custT="1"/>
      <dgm:spPr>
        <a:solidFill>
          <a:srgbClr val="FF99FF">
            <a:alpha val="75686"/>
          </a:srgbClr>
        </a:solidFill>
      </dgm:spPr>
      <dgm:t>
        <a:bodyPr/>
        <a:lstStyle/>
        <a:p>
          <a:r>
            <a: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Annuities</a:t>
          </a:r>
        </a:p>
      </dgm:t>
    </dgm:pt>
    <dgm:pt modelId="{52EFA95F-C4BB-4163-8CF9-FE47EC6437BA}" type="parTrans" cxnId="{92D9AF8C-81C0-4004-91F9-2A7C8602BFE8}">
      <dgm:prSet/>
      <dgm:spPr/>
      <dgm:t>
        <a:bodyPr/>
        <a:lstStyle/>
        <a:p>
          <a:endParaRPr lang="en-US"/>
        </a:p>
      </dgm:t>
    </dgm:pt>
    <dgm:pt modelId="{5096991B-6961-43D0-8846-AA3015BECB88}" type="sibTrans" cxnId="{92D9AF8C-81C0-4004-91F9-2A7C8602BFE8}">
      <dgm:prSet/>
      <dgm:spPr/>
      <dgm:t>
        <a:bodyPr/>
        <a:lstStyle/>
        <a:p>
          <a:endParaRPr lang="en-US"/>
        </a:p>
      </dgm:t>
    </dgm:pt>
    <dgm:pt modelId="{B761FBF0-15DC-4F2D-92B9-78320D9509AB}">
      <dgm:prSet phldrT="[Text]" custT="1"/>
      <dgm:spPr>
        <a:solidFill>
          <a:schemeClr val="accent1">
            <a:lumMod val="75000"/>
            <a:alpha val="68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Life Insurance</a:t>
          </a:r>
        </a:p>
      </dgm:t>
    </dgm:pt>
    <dgm:pt modelId="{DB8E0829-6A99-415D-A3ED-09E718918B9C}" type="parTrans" cxnId="{3AA30C62-DD61-4FE8-8EAE-095329AD69C3}">
      <dgm:prSet/>
      <dgm:spPr/>
      <dgm:t>
        <a:bodyPr/>
        <a:lstStyle/>
        <a:p>
          <a:endParaRPr lang="en-US"/>
        </a:p>
      </dgm:t>
    </dgm:pt>
    <dgm:pt modelId="{5C6FEA4B-AA1E-4331-AC1A-9E43AA8E799E}" type="sibTrans" cxnId="{3AA30C62-DD61-4FE8-8EAE-095329AD69C3}">
      <dgm:prSet/>
      <dgm:spPr/>
      <dgm:t>
        <a:bodyPr/>
        <a:lstStyle/>
        <a:p>
          <a:endParaRPr lang="en-US"/>
        </a:p>
      </dgm:t>
    </dgm:pt>
    <dgm:pt modelId="{E4E42C70-044E-4138-BB46-A9C5229D8D2C}">
      <dgm:prSet phldrT="[Text]" custT="1"/>
      <dgm:spPr>
        <a:solidFill>
          <a:srgbClr val="66FF66">
            <a:alpha val="54902"/>
          </a:srgb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Non-Traded</a:t>
          </a:r>
          <a:b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REIT &amp; BDC</a:t>
          </a:r>
        </a:p>
      </dgm:t>
    </dgm:pt>
    <dgm:pt modelId="{FF4FEFAC-A7A0-4842-8B03-E859F415C1DD}" type="parTrans" cxnId="{344ADF0D-F7D1-4AD2-BB33-2C7B38300D63}">
      <dgm:prSet/>
      <dgm:spPr/>
      <dgm:t>
        <a:bodyPr/>
        <a:lstStyle/>
        <a:p>
          <a:endParaRPr lang="en-US"/>
        </a:p>
      </dgm:t>
    </dgm:pt>
    <dgm:pt modelId="{080DF2AE-B0CF-4A59-AFFF-E2C44A7693F8}" type="sibTrans" cxnId="{344ADF0D-F7D1-4AD2-BB33-2C7B38300D63}">
      <dgm:prSet/>
      <dgm:spPr/>
      <dgm:t>
        <a:bodyPr/>
        <a:lstStyle/>
        <a:p>
          <a:endParaRPr lang="en-US"/>
        </a:p>
      </dgm:t>
    </dgm:pt>
    <dgm:pt modelId="{79893B12-47F9-4BB9-ADA3-6750E58549F4}" type="pres">
      <dgm:prSet presAssocID="{F014632E-5CD2-4211-B61E-98E311ECFB5E}" presName="compositeShape" presStyleCnt="0">
        <dgm:presLayoutVars>
          <dgm:chMax val="7"/>
          <dgm:dir/>
          <dgm:resizeHandles val="exact"/>
        </dgm:presLayoutVars>
      </dgm:prSet>
      <dgm:spPr/>
    </dgm:pt>
    <dgm:pt modelId="{B0D3097A-2A4A-4679-BBB9-E3B8BAFA1347}" type="pres">
      <dgm:prSet presAssocID="{F014632E-5CD2-4211-B61E-98E311ECFB5E}" presName="wedge1" presStyleLbl="node1" presStyleIdx="0" presStyleCnt="4" custScaleX="126022" custScaleY="119683" custLinFactNeighborX="-3849" custLinFactNeighborY="4234"/>
      <dgm:spPr/>
      <dgm:t>
        <a:bodyPr/>
        <a:lstStyle/>
        <a:p>
          <a:endParaRPr lang="en-US"/>
        </a:p>
      </dgm:t>
    </dgm:pt>
    <dgm:pt modelId="{4A4ADB41-8450-4013-B5D4-EDCA208F17C6}" type="pres">
      <dgm:prSet presAssocID="{F014632E-5CD2-4211-B61E-98E311ECFB5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43385-51D6-420A-AE2A-1AE25829BB53}" type="pres">
      <dgm:prSet presAssocID="{F014632E-5CD2-4211-B61E-98E311ECFB5E}" presName="wedge2" presStyleLbl="node1" presStyleIdx="1" presStyleCnt="4" custScaleX="126753" custScaleY="110512" custLinFactNeighborX="206" custLinFactNeighborY="-180"/>
      <dgm:spPr/>
      <dgm:t>
        <a:bodyPr/>
        <a:lstStyle/>
        <a:p>
          <a:endParaRPr lang="en-US"/>
        </a:p>
      </dgm:t>
    </dgm:pt>
    <dgm:pt modelId="{BEE97752-E0F5-41D0-82F8-666FEA7C8112}" type="pres">
      <dgm:prSet presAssocID="{F014632E-5CD2-4211-B61E-98E311ECFB5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7E79-A27F-4D8E-91CF-A46AE8243C3E}" type="pres">
      <dgm:prSet presAssocID="{F014632E-5CD2-4211-B61E-98E311ECFB5E}" presName="wedge3" presStyleLbl="node1" presStyleIdx="2" presStyleCnt="4" custScaleX="127266" custScaleY="110512"/>
      <dgm:spPr/>
      <dgm:t>
        <a:bodyPr/>
        <a:lstStyle/>
        <a:p>
          <a:endParaRPr lang="en-US"/>
        </a:p>
      </dgm:t>
    </dgm:pt>
    <dgm:pt modelId="{9E2272C1-75CE-4D61-B153-EC95F4EE0F25}" type="pres">
      <dgm:prSet presAssocID="{F014632E-5CD2-4211-B61E-98E311ECFB5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F2BC5-52BA-41F3-811F-5FE77DE7BFA8}" type="pres">
      <dgm:prSet presAssocID="{F014632E-5CD2-4211-B61E-98E311ECFB5E}" presName="wedge4" presStyleLbl="node1" presStyleIdx="3" presStyleCnt="4" custAng="0" custScaleX="126792" custScaleY="120009"/>
      <dgm:spPr/>
      <dgm:t>
        <a:bodyPr/>
        <a:lstStyle/>
        <a:p>
          <a:endParaRPr lang="en-US"/>
        </a:p>
      </dgm:t>
    </dgm:pt>
    <dgm:pt modelId="{8DB5289C-C9DA-4DB0-B394-3587222C0796}" type="pres">
      <dgm:prSet presAssocID="{F014632E-5CD2-4211-B61E-98E311ECFB5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21F9B-3046-4BF2-BCF5-90E96A3E9913}" type="presOf" srcId="{5A545718-8935-4845-9F4F-0CF047444BAE}" destId="{4A4ADB41-8450-4013-B5D4-EDCA208F17C6}" srcOrd="1" destOrd="0" presId="urn:microsoft.com/office/officeart/2005/8/layout/chart3"/>
    <dgm:cxn modelId="{B46B7B58-5539-4BC9-BE47-628F9615B6AD}" type="presOf" srcId="{E4E42C70-044E-4138-BB46-A9C5229D8D2C}" destId="{31CF2BC5-52BA-41F3-811F-5FE77DE7BFA8}" srcOrd="0" destOrd="0" presId="urn:microsoft.com/office/officeart/2005/8/layout/chart3"/>
    <dgm:cxn modelId="{68CF1450-DFB9-45A7-A553-9CC69CAE0C2F}" type="presOf" srcId="{5A545718-8935-4845-9F4F-0CF047444BAE}" destId="{B0D3097A-2A4A-4679-BBB9-E3B8BAFA1347}" srcOrd="0" destOrd="0" presId="urn:microsoft.com/office/officeart/2005/8/layout/chart3"/>
    <dgm:cxn modelId="{92D9AF8C-81C0-4004-91F9-2A7C8602BFE8}" srcId="{F014632E-5CD2-4211-B61E-98E311ECFB5E}" destId="{54B5BDE0-4186-4EFA-8ABE-96C6A33E7FB5}" srcOrd="1" destOrd="0" parTransId="{52EFA95F-C4BB-4163-8CF9-FE47EC6437BA}" sibTransId="{5096991B-6961-43D0-8846-AA3015BECB88}"/>
    <dgm:cxn modelId="{4077941D-532D-4B3C-BEF8-D5E8AAAAF285}" type="presOf" srcId="{F014632E-5CD2-4211-B61E-98E311ECFB5E}" destId="{79893B12-47F9-4BB9-ADA3-6750E58549F4}" srcOrd="0" destOrd="0" presId="urn:microsoft.com/office/officeart/2005/8/layout/chart3"/>
    <dgm:cxn modelId="{71C1B523-D635-46C8-AEBB-7B7D581D08BD}" type="presOf" srcId="{54B5BDE0-4186-4EFA-8ABE-96C6A33E7FB5}" destId="{67643385-51D6-420A-AE2A-1AE25829BB53}" srcOrd="0" destOrd="0" presId="urn:microsoft.com/office/officeart/2005/8/layout/chart3"/>
    <dgm:cxn modelId="{F06456EF-4A6C-4F37-AE48-143FACB01918}" type="presOf" srcId="{54B5BDE0-4186-4EFA-8ABE-96C6A33E7FB5}" destId="{BEE97752-E0F5-41D0-82F8-666FEA7C8112}" srcOrd="1" destOrd="0" presId="urn:microsoft.com/office/officeart/2005/8/layout/chart3"/>
    <dgm:cxn modelId="{F82C7D2C-2AB7-4770-9784-39A9B868D50B}" type="presOf" srcId="{B761FBF0-15DC-4F2D-92B9-78320D9509AB}" destId="{A2FB7E79-A27F-4D8E-91CF-A46AE8243C3E}" srcOrd="0" destOrd="0" presId="urn:microsoft.com/office/officeart/2005/8/layout/chart3"/>
    <dgm:cxn modelId="{9FEAF15A-E6B7-405A-AA0C-B50E497EF159}" type="presOf" srcId="{E4E42C70-044E-4138-BB46-A9C5229D8D2C}" destId="{8DB5289C-C9DA-4DB0-B394-3587222C0796}" srcOrd="1" destOrd="0" presId="urn:microsoft.com/office/officeart/2005/8/layout/chart3"/>
    <dgm:cxn modelId="{344ADF0D-F7D1-4AD2-BB33-2C7B38300D63}" srcId="{F014632E-5CD2-4211-B61E-98E311ECFB5E}" destId="{E4E42C70-044E-4138-BB46-A9C5229D8D2C}" srcOrd="3" destOrd="0" parTransId="{FF4FEFAC-A7A0-4842-8B03-E859F415C1DD}" sibTransId="{080DF2AE-B0CF-4A59-AFFF-E2C44A7693F8}"/>
    <dgm:cxn modelId="{3AA30C62-DD61-4FE8-8EAE-095329AD69C3}" srcId="{F014632E-5CD2-4211-B61E-98E311ECFB5E}" destId="{B761FBF0-15DC-4F2D-92B9-78320D9509AB}" srcOrd="2" destOrd="0" parTransId="{DB8E0829-6A99-415D-A3ED-09E718918B9C}" sibTransId="{5C6FEA4B-AA1E-4331-AC1A-9E43AA8E799E}"/>
    <dgm:cxn modelId="{1FE93F16-8C88-49AA-8FC7-9E1242044AA9}" srcId="{F014632E-5CD2-4211-B61E-98E311ECFB5E}" destId="{5A545718-8935-4845-9F4F-0CF047444BAE}" srcOrd="0" destOrd="0" parTransId="{F8C5A87F-F4FA-454E-B743-0BF6CB5642A9}" sibTransId="{C3A73060-DAF0-4002-8071-7EDEDD765767}"/>
    <dgm:cxn modelId="{5244D181-8EA4-4156-AA12-45240C4B7943}" type="presOf" srcId="{B761FBF0-15DC-4F2D-92B9-78320D9509AB}" destId="{9E2272C1-75CE-4D61-B153-EC95F4EE0F25}" srcOrd="1" destOrd="0" presId="urn:microsoft.com/office/officeart/2005/8/layout/chart3"/>
    <dgm:cxn modelId="{20F56C01-8917-41A6-8742-9945793C50EB}" type="presParOf" srcId="{79893B12-47F9-4BB9-ADA3-6750E58549F4}" destId="{B0D3097A-2A4A-4679-BBB9-E3B8BAFA1347}" srcOrd="0" destOrd="0" presId="urn:microsoft.com/office/officeart/2005/8/layout/chart3"/>
    <dgm:cxn modelId="{49724BBC-C5BF-4FD4-94EF-9F11077A40CD}" type="presParOf" srcId="{79893B12-47F9-4BB9-ADA3-6750E58549F4}" destId="{4A4ADB41-8450-4013-B5D4-EDCA208F17C6}" srcOrd="1" destOrd="0" presId="urn:microsoft.com/office/officeart/2005/8/layout/chart3"/>
    <dgm:cxn modelId="{9124BD88-4001-46D6-9B38-03CB5AB5BA30}" type="presParOf" srcId="{79893B12-47F9-4BB9-ADA3-6750E58549F4}" destId="{67643385-51D6-420A-AE2A-1AE25829BB53}" srcOrd="2" destOrd="0" presId="urn:microsoft.com/office/officeart/2005/8/layout/chart3"/>
    <dgm:cxn modelId="{8A63E809-7D18-4E7E-ADEA-3C850FA79D6D}" type="presParOf" srcId="{79893B12-47F9-4BB9-ADA3-6750E58549F4}" destId="{BEE97752-E0F5-41D0-82F8-666FEA7C8112}" srcOrd="3" destOrd="0" presId="urn:microsoft.com/office/officeart/2005/8/layout/chart3"/>
    <dgm:cxn modelId="{2AACAA2F-2CE8-4CA1-BF02-C5A5CB556934}" type="presParOf" srcId="{79893B12-47F9-4BB9-ADA3-6750E58549F4}" destId="{A2FB7E79-A27F-4D8E-91CF-A46AE8243C3E}" srcOrd="4" destOrd="0" presId="urn:microsoft.com/office/officeart/2005/8/layout/chart3"/>
    <dgm:cxn modelId="{7034E4A9-6735-427B-B864-937D16B5934E}" type="presParOf" srcId="{79893B12-47F9-4BB9-ADA3-6750E58549F4}" destId="{9E2272C1-75CE-4D61-B153-EC95F4EE0F25}" srcOrd="5" destOrd="0" presId="urn:microsoft.com/office/officeart/2005/8/layout/chart3"/>
    <dgm:cxn modelId="{F615E4B5-257E-4F67-AC06-8452961C4051}" type="presParOf" srcId="{79893B12-47F9-4BB9-ADA3-6750E58549F4}" destId="{31CF2BC5-52BA-41F3-811F-5FE77DE7BFA8}" srcOrd="6" destOrd="0" presId="urn:microsoft.com/office/officeart/2005/8/layout/chart3"/>
    <dgm:cxn modelId="{BEBF9124-7D05-4105-90D5-B38B2895BCC7}" type="presParOf" srcId="{79893B12-47F9-4BB9-ADA3-6750E58549F4}" destId="{8DB5289C-C9DA-4DB0-B394-3587222C0796}" srcOrd="7" destOrd="0" presId="urn:microsoft.com/office/officeart/2005/8/layout/chart3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47D37-0460-44AC-B718-8B8A16DABA2A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78F3-A6F3-4A7D-B8D1-D1491C4135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4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our Appreciation 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85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Financial Planning??</a:t>
            </a:r>
          </a:p>
          <a:p>
            <a:r>
              <a:rPr lang="en-US" dirty="0"/>
              <a:t>In the world of Financial Planning, </a:t>
            </a:r>
          </a:p>
          <a:p>
            <a:r>
              <a:rPr lang="en-US" dirty="0"/>
              <a:t>There are two main approaches…</a:t>
            </a:r>
          </a:p>
          <a:p>
            <a:r>
              <a:rPr lang="en-US" dirty="0"/>
              <a:t>Either cash flow or goal 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901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Financial Planning??</a:t>
            </a:r>
          </a:p>
          <a:p>
            <a:r>
              <a:rPr lang="en-US" dirty="0"/>
              <a:t>In the world of Financial Planning, </a:t>
            </a:r>
          </a:p>
          <a:p>
            <a:r>
              <a:rPr lang="en-US" dirty="0"/>
              <a:t>There are two main approaches…</a:t>
            </a:r>
          </a:p>
          <a:p>
            <a:r>
              <a:rPr lang="en-US" dirty="0"/>
              <a:t>Either cash flow or goal 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88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event we host since the name change from ING to Voya – a departure from the Dutch company. Voya is truly US based financial firm – trading on the US Stock Exchange with a market cap of 9.75billion.</a:t>
            </a:r>
          </a:p>
          <a:p>
            <a:endParaRPr lang="en-US" dirty="0"/>
          </a:p>
          <a:p>
            <a:r>
              <a:rPr lang="en-US" dirty="0"/>
              <a:t>We want you to know we hold the highest standard in serving our clients ethically and professionally. At best, we don’t over promise or under deliver.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92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some of you know my humble beginning start at Morgan Stanley, I got trained and licensed there. I joined ING and became an independent FA. That way it enable me to fully engage to what is right for the client instead of taking care of corporate interest.</a:t>
            </a:r>
          </a:p>
          <a:p>
            <a:endParaRPr lang="en-US" dirty="0"/>
          </a:p>
          <a:p>
            <a:r>
              <a:rPr lang="en-US" dirty="0"/>
              <a:t>Other than being a single parent raising a pair of twin boys, the girl in the picture is my niece who is living with me over the last two years, I also volunteer a lot 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83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first immigrate here, I had a chance to volunteer at the local community club and I found my passion of making a difference in the community. The key reason was I wanted to proved being new to the country doesn’t mean we are underprivileged and  cannot help others. This still holds true today that I support and donate part of the income (10% last year) to underserved communities on top of tithing at my church This is how I differentiate</a:t>
            </a:r>
            <a:r>
              <a:rPr lang="en-US" baseline="0" dirty="0"/>
              <a:t> myself from others. Think of others more than myself and always ready to help.</a:t>
            </a:r>
            <a:endParaRPr lang="en-US" dirty="0"/>
          </a:p>
          <a:p>
            <a:endParaRPr lang="en-US" dirty="0"/>
          </a:p>
          <a:p>
            <a:r>
              <a:rPr lang="en-US" dirty="0"/>
              <a:t>Through the community activities, I got to know the city leaders, I was appointed to be HRC and now in Planning Commission by two different mayors.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67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Enough about the personal side of me.</a:t>
            </a:r>
          </a:p>
          <a:p>
            <a:r>
              <a:rPr lang="en-US" dirty="0"/>
              <a:t>I worked closely with one of the co-worker Daniel Loy in the Bay area as well as I also belong to an extended team. </a:t>
            </a:r>
          </a:p>
          <a:p>
            <a:r>
              <a:rPr lang="en-US" dirty="0"/>
              <a:t>As you can see we are truly a very diverse team here.</a:t>
            </a:r>
          </a:p>
          <a:p>
            <a:r>
              <a:rPr lang="en-US" dirty="0"/>
              <a:t>Voya has over 3000 Advisors across the country and our back office is in the mid-west as well as east coast.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49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year at Voya , we become part of elite team - Center Pillar Wealth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46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financial world there could be complicated in terms of a variety of different investment vehicle. We primarily a group focus on financial planning and retirement services. </a:t>
            </a:r>
          </a:p>
          <a:p>
            <a:r>
              <a:rPr lang="en-US" dirty="0"/>
              <a:t>This pie attempts to put things in a simplified format.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08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Financial Planning??</a:t>
            </a:r>
          </a:p>
          <a:p>
            <a:r>
              <a:rPr lang="en-US" dirty="0"/>
              <a:t>In the world of Financial Planning, </a:t>
            </a:r>
          </a:p>
          <a:p>
            <a:r>
              <a:rPr lang="en-US" dirty="0"/>
              <a:t>There are two main approaches…</a:t>
            </a:r>
          </a:p>
          <a:p>
            <a:r>
              <a:rPr lang="en-US" dirty="0"/>
              <a:t>Either cash flow or goal 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80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Financial Planning??</a:t>
            </a:r>
          </a:p>
          <a:p>
            <a:r>
              <a:rPr lang="en-US" dirty="0"/>
              <a:t>In the world of Financial Planning, </a:t>
            </a:r>
          </a:p>
          <a:p>
            <a:r>
              <a:rPr lang="en-US" dirty="0"/>
              <a:t>There are two main approaches…</a:t>
            </a:r>
          </a:p>
          <a:p>
            <a:r>
              <a:rPr lang="en-US" dirty="0"/>
              <a:t>Either cash flow or goal based.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4BA2-8BD8-44E0-AC86-E0FD5C635C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78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2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64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90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308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4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1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1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4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91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47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59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1F10-962D-483F-A6D4-7E305CDED78B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8551-BD5E-4129-A128-8F3D861006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2295" y="371965"/>
            <a:ext cx="6078828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err="1">
                <a:solidFill>
                  <a:srgbClr val="D05400"/>
                </a:solidFill>
                <a:latin typeface="Arial Black" panose="020B0A04020102020204" pitchFamily="34" charset="0"/>
              </a:rPr>
              <a:t>Voya</a:t>
            </a:r>
            <a:r>
              <a:rPr lang="en-US" sz="4400" b="1" dirty="0">
                <a:solidFill>
                  <a:srgbClr val="D05400"/>
                </a:solidFill>
                <a:latin typeface="Arial Black" panose="020B0A04020102020204" pitchFamily="34" charset="0"/>
              </a:rPr>
              <a:t> Financial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4849" y="1453737"/>
            <a:ext cx="780053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0"/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Managing Your Portfolio</a:t>
            </a:r>
          </a:p>
          <a:p>
            <a:pPr algn="ctr"/>
            <a:r>
              <a:rPr lang="en-US" sz="6000" b="1" i="1" dirty="0">
                <a:ln w="0"/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With </a:t>
            </a:r>
          </a:p>
          <a:p>
            <a:pPr algn="ctr"/>
            <a:r>
              <a:rPr lang="en-US" sz="6000" b="1" i="1" dirty="0">
                <a:ln w="0"/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rPr>
              <a:t>Confidence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7075" y="4605808"/>
            <a:ext cx="275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Ripple Leung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Financial Advisor</a:t>
            </a:r>
          </a:p>
        </p:txBody>
      </p:sp>
    </p:spTree>
    <p:extLst>
      <p:ext uri="{BB962C8B-B14F-4D97-AF65-F5344CB8AC3E}">
        <p14:creationId xmlns:p14="http://schemas.microsoft.com/office/powerpoint/2010/main" xmlns="" val="123917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5906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0080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ABLE accounts are available to U.S. citizens and permanent residents who can legally own securities, including individuals who are blind or disabled from a condition that began prior to age 26.</a:t>
            </a:r>
          </a:p>
          <a:p>
            <a:pPr>
              <a:lnSpc>
                <a:spcPct val="150000"/>
              </a:lnSpc>
            </a:pPr>
            <a:r>
              <a:rPr lang="en-US" dirty="0"/>
              <a:t>Those who meet the age requirement and may be eligible for SSI or SSDI benefits because of their disability.</a:t>
            </a:r>
          </a:p>
          <a:p>
            <a:pPr>
              <a:lnSpc>
                <a:spcPct val="150000"/>
              </a:lnSpc>
            </a:pPr>
            <a:r>
              <a:rPr lang="en-US" dirty="0"/>
              <a:t>Individuals with a written, signed diagnosis from a licensed physician.</a:t>
            </a:r>
          </a:p>
        </p:txBody>
      </p:sp>
    </p:spTree>
    <p:extLst>
      <p:ext uri="{BB962C8B-B14F-4D97-AF65-F5344CB8AC3E}">
        <p14:creationId xmlns:p14="http://schemas.microsoft.com/office/powerpoint/2010/main" xmlns="" val="140517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acts on the Account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653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Account owner = Beneficiary </a:t>
            </a:r>
          </a:p>
          <a:p>
            <a:pPr>
              <a:lnSpc>
                <a:spcPct val="150000"/>
              </a:lnSpc>
            </a:pPr>
            <a:r>
              <a:rPr lang="en-US" dirty="0"/>
              <a:t>Parent </a:t>
            </a:r>
          </a:p>
          <a:p>
            <a:pPr>
              <a:lnSpc>
                <a:spcPct val="150000"/>
              </a:lnSpc>
            </a:pPr>
            <a:r>
              <a:rPr lang="en-US" dirty="0"/>
              <a:t>Court-appointed guardian or conservator</a:t>
            </a:r>
          </a:p>
          <a:p>
            <a:pPr>
              <a:lnSpc>
                <a:spcPct val="150000"/>
              </a:lnSpc>
            </a:pPr>
            <a:r>
              <a:rPr lang="en-US" dirty="0"/>
              <a:t>Attorney-in-fact acting under a Power of Attorney</a:t>
            </a:r>
          </a:p>
        </p:txBody>
      </p:sp>
    </p:spTree>
    <p:extLst>
      <p:ext uri="{BB962C8B-B14F-4D97-AF65-F5344CB8AC3E}">
        <p14:creationId xmlns:p14="http://schemas.microsoft.com/office/powerpoint/2010/main" xmlns="" val="29581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can contribute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38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Anyone can contribute to an ABLE account, including:</a:t>
            </a:r>
          </a:p>
          <a:p>
            <a:pPr>
              <a:lnSpc>
                <a:spcPct val="150000"/>
              </a:lnSpc>
            </a:pPr>
            <a:r>
              <a:rPr lang="en-US" dirty="0"/>
              <a:t>Parents</a:t>
            </a:r>
          </a:p>
          <a:p>
            <a:pPr>
              <a:lnSpc>
                <a:spcPct val="150000"/>
              </a:lnSpc>
            </a:pPr>
            <a:r>
              <a:rPr lang="en-US" dirty="0"/>
              <a:t>Grandparents</a:t>
            </a:r>
          </a:p>
          <a:p>
            <a:pPr>
              <a:lnSpc>
                <a:spcPct val="150000"/>
              </a:lnSpc>
            </a:pPr>
            <a:r>
              <a:rPr lang="en-US" dirty="0"/>
              <a:t>Extended family</a:t>
            </a:r>
          </a:p>
          <a:p>
            <a:pPr>
              <a:lnSpc>
                <a:spcPct val="150000"/>
              </a:lnSpc>
            </a:pPr>
            <a:r>
              <a:rPr lang="en-US" dirty="0"/>
              <a:t>Friends</a:t>
            </a:r>
          </a:p>
          <a:p>
            <a:pPr>
              <a:lnSpc>
                <a:spcPct val="150000"/>
              </a:lnSpc>
            </a:pPr>
            <a:r>
              <a:rPr lang="en-US" dirty="0"/>
              <a:t>Beneficiary</a:t>
            </a:r>
          </a:p>
          <a:p>
            <a:pPr>
              <a:lnSpc>
                <a:spcPct val="150000"/>
              </a:lnSpc>
            </a:pPr>
            <a:r>
              <a:rPr lang="en-US" dirty="0"/>
              <a:t>Charity/trust</a:t>
            </a:r>
          </a:p>
        </p:txBody>
      </p:sp>
    </p:spTree>
    <p:extLst>
      <p:ext uri="{BB962C8B-B14F-4D97-AF65-F5344CB8AC3E}">
        <p14:creationId xmlns:p14="http://schemas.microsoft.com/office/powerpoint/2010/main" xmlns="" val="301543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tax-free saving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6372" y="1506828"/>
            <a:ext cx="8328011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57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Disability Expenses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879" y="1690688"/>
            <a:ext cx="87567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51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Pillar Wealth Management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Strategies</a:t>
            </a: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561514"/>
          <a:ext cx="10711375" cy="529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4275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5501" y="1152601"/>
            <a:ext cx="96088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Financial Planning</a:t>
            </a:r>
          </a:p>
        </p:txBody>
      </p:sp>
    </p:spTree>
    <p:extLst>
      <p:ext uri="{BB962C8B-B14F-4D97-AF65-F5344CB8AC3E}">
        <p14:creationId xmlns:p14="http://schemas.microsoft.com/office/powerpoint/2010/main" xmlns="" val="369519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090" y="553175"/>
            <a:ext cx="7200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I need </a:t>
            </a:r>
            <a:b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Financial Planning?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97" b="12637"/>
          <a:stretch/>
        </p:blipFill>
        <p:spPr>
          <a:xfrm>
            <a:off x="1132608" y="2465822"/>
            <a:ext cx="3978049" cy="3924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9991" y="363881"/>
            <a:ext cx="2146586" cy="2132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016" y="4354202"/>
            <a:ext cx="2857500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9363" y="2496795"/>
            <a:ext cx="6577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Have a Direction</a:t>
            </a:r>
          </a:p>
          <a:p>
            <a:r>
              <a:rPr lang="en-US" sz="2400" dirty="0"/>
              <a:t>Gain Certainty</a:t>
            </a:r>
          </a:p>
          <a:p>
            <a:r>
              <a:rPr lang="en-US" sz="2400" dirty="0"/>
              <a:t>Know what you need to Focus – Work/ Save/ Invest</a:t>
            </a:r>
          </a:p>
          <a:p>
            <a:r>
              <a:rPr lang="en-US" sz="2400" dirty="0"/>
              <a:t>Have a Peace of Mind</a:t>
            </a:r>
          </a:p>
          <a:p>
            <a:r>
              <a:rPr lang="en-US" sz="2400" dirty="0"/>
              <a:t>Focus on What’s more important – Health/ Family &amp; Friends</a:t>
            </a:r>
          </a:p>
        </p:txBody>
      </p:sp>
    </p:spTree>
    <p:extLst>
      <p:ext uri="{BB962C8B-B14F-4D97-AF65-F5344CB8AC3E}">
        <p14:creationId xmlns:p14="http://schemas.microsoft.com/office/powerpoint/2010/main" xmlns="" val="3704588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292" y="196637"/>
            <a:ext cx="96088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567934" y="1917325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East Bay Branch Office</a:t>
            </a:r>
          </a:p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3900 New Park Rd., 3</a:t>
            </a:r>
            <a:r>
              <a:rPr lang="en-US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Floor, </a:t>
            </a:r>
          </a:p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Newark, CA 94560 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146" y="381217"/>
            <a:ext cx="7333760" cy="3368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4531" y="2995146"/>
            <a:ext cx="5914344" cy="305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29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3325" y="390525"/>
            <a:ext cx="47053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45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</a:t>
            </a:r>
            <a:r>
              <a:rPr lang="en-US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3449" cy="435133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World's Most Ethical Company® designation recognizes those organizations that have had a material impact on the way that business is conducted by fostering a culture of ethics and transparency at every level of the company. This is the second consecutive year that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Voya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was selected for this honor.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1434" y="2218544"/>
            <a:ext cx="4637514" cy="30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54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593" y="179190"/>
            <a:ext cx="6977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Ripple Leung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Financial Advisor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622" y="1287187"/>
            <a:ext cx="3877515" cy="52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2860"/>
            <a:ext cx="5936566" cy="46474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Licensed and trained by Morgan Stanley, Series 7, 66, 31, &amp; Life Insurance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Voya and became an Independent Financial Advisor since 2006. Chartered Retirement Planning Counselor in 2016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 (2008) and Treasurer (2006-2013) of Fremont Asian Lions Club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of twin boys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994" y="1193906"/>
            <a:ext cx="6073006" cy="4554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7778" y="239151"/>
            <a:ext cx="6977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Ripple Leung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Financial Advisor</a:t>
            </a:r>
          </a:p>
        </p:txBody>
      </p:sp>
    </p:spTree>
    <p:extLst>
      <p:ext uri="{BB962C8B-B14F-4D97-AF65-F5344CB8AC3E}">
        <p14:creationId xmlns:p14="http://schemas.microsoft.com/office/powerpoint/2010/main" xmlns="" val="394907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593" y="179190"/>
            <a:ext cx="6977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Ripple Leung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Financial Advisor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413" y="1369195"/>
            <a:ext cx="3191293" cy="4257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7286" y="1369195"/>
            <a:ext cx="3282846" cy="425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0613" y="1369195"/>
            <a:ext cx="3301892" cy="42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153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843" y="1481553"/>
            <a:ext cx="5815818" cy="438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10414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Public/Community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508" y="5871454"/>
            <a:ext cx="5181600" cy="648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2011-2012 Human Relations Commissions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199" y="5923304"/>
            <a:ext cx="572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2012-2018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Commissions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80018" y="1448606"/>
            <a:ext cx="5329127" cy="429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19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603" y="1173087"/>
            <a:ext cx="5940362" cy="47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40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an Elite team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Pillar Wealth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929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Passion for Excellence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Learning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By Example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for Others</a:t>
            </a:r>
          </a:p>
        </p:txBody>
      </p:sp>
    </p:spTree>
    <p:extLst>
      <p:ext uri="{BB962C8B-B14F-4D97-AF65-F5344CB8AC3E}">
        <p14:creationId xmlns:p14="http://schemas.microsoft.com/office/powerpoint/2010/main" xmlns="" val="100417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CalABLE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1" y="132556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 to 2013, a person with a disability was not able to save more than $2,000 without their SSI being suspended.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2014, Obama signs Achieving a Better Life Experience Act.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2015, California passed SB 324 which implements the ABLE program. 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began discussion of program operations.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2018,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starts. </a:t>
            </a:r>
          </a:p>
        </p:txBody>
      </p:sp>
    </p:spTree>
    <p:extLst>
      <p:ext uri="{BB962C8B-B14F-4D97-AF65-F5344CB8AC3E}">
        <p14:creationId xmlns:p14="http://schemas.microsoft.com/office/powerpoint/2010/main" xmlns="" val="156357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923</Words>
  <Application>Microsoft Office PowerPoint</Application>
  <PresentationFormat>Custom</PresentationFormat>
  <Paragraphs>114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Voya Financial</vt:lpstr>
      <vt:lpstr>Slide 3</vt:lpstr>
      <vt:lpstr>Slide 4</vt:lpstr>
      <vt:lpstr>Slide 5</vt:lpstr>
      <vt:lpstr>Current Public/Community Service</vt:lpstr>
      <vt:lpstr>The Team</vt:lpstr>
      <vt:lpstr>Introduction of an Elite team Center Pillar Wealth Management</vt:lpstr>
      <vt:lpstr>Timeline for the CalABLE Program</vt:lpstr>
      <vt:lpstr>Who is Eligible ?</vt:lpstr>
      <vt:lpstr>Who acts on the Account </vt:lpstr>
      <vt:lpstr>Who can contribute </vt:lpstr>
      <vt:lpstr>A tax-free saving</vt:lpstr>
      <vt:lpstr>Qualified Disability Expenses </vt:lpstr>
      <vt:lpstr>Center Pillar Wealth Management Central Strategies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wealthmanager</dc:creator>
  <cp:lastModifiedBy>Iwen Yvonne Liu</cp:lastModifiedBy>
  <cp:revision>22</cp:revision>
  <dcterms:created xsi:type="dcterms:W3CDTF">2015-05-06T23:33:36Z</dcterms:created>
  <dcterms:modified xsi:type="dcterms:W3CDTF">2018-11-16T18:21:30Z</dcterms:modified>
</cp:coreProperties>
</file>